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9" r:id="rId5"/>
    <p:sldId id="260" r:id="rId6"/>
    <p:sldId id="262" r:id="rId7"/>
    <p:sldId id="266" r:id="rId8"/>
    <p:sldId id="268" r:id="rId9"/>
    <p:sldId id="267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E517B2B4-7917-4A23-A20B-5BEC4643C6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8F92B43D-85A9-45A0-95B2-24BA1CE06F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7A21E-77D5-47F2-81D3-4643D12B6B0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A904A-5781-49E5-8F07-AA0F67E54FB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33791-85A0-48D9-95AF-8126CD245C0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B081B5-8D7C-4E41-A4DE-F6522E88C6B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18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018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018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8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9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19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019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019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019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9456CB-EDA6-4DFF-B232-4832E54D00F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01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01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A52562-47A6-45DC-900A-EDEAAF9073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68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ED9EA-46AE-48C5-B33E-99318E5960D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074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7C77DA-415B-4F3A-9F2B-319FDDDD414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37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6C590F-954C-4E89-82BE-46E9B9DC2A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06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FA9BC8-293D-40D7-803B-926D221429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78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B6B1CC-6879-4F6C-BC01-935552CE6C4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0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68C217-C1BA-4F3E-AFF8-EACF7B5BB6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10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463D72-EA56-4035-9F84-6AB2295D526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30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520BD-3C6A-42BA-93CA-5BAE1424D48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57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AB76F3-8E8D-43A3-AB73-5D61855FBF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28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5FFFE9-14CB-4366-BF6C-EE887D1B8F8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95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9" name="Picture 17"/>
          <p:cNvPicPr>
            <a:picLocks noChangeAspect="1" noChangeArrowheads="1"/>
          </p:cNvPicPr>
          <p:nvPr userDrawn="1"/>
        </p:nvPicPr>
        <p:blipFill>
          <a:blip r:embed="rId1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682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4F2BF5F1-8A3E-47E1-BC7A-96F160404B3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915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91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491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91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Graphing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r>
              <a:rPr lang="en-US" altLang="en-US" sz="3600"/>
              <a:t>The relationship between two variables can often be determined by organizing experimental data into a graph.</a:t>
            </a:r>
          </a:p>
        </p:txBody>
      </p:sp>
      <p:graphicFrame>
        <p:nvGraphicFramePr>
          <p:cNvPr id="3076" name="Object 4" descr="image" title="imag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032118"/>
              </p:ext>
            </p:extLst>
          </p:nvPr>
        </p:nvGraphicFramePr>
        <p:xfrm>
          <a:off x="3200400" y="4114800"/>
          <a:ext cx="25146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" r:id="rId4" imgW="1720800" imgH="1712520" progId="MS_ClipArt_Gallery.5">
                  <p:embed/>
                </p:oleObj>
              </mc:Choice>
              <mc:Fallback>
                <p:oleObj name="Clip" r:id="rId4" imgW="1720800" imgH="17125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114800"/>
                        <a:ext cx="2514600" cy="25034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991600" cy="1371600"/>
          </a:xfrm>
        </p:spPr>
        <p:txBody>
          <a:bodyPr/>
          <a:lstStyle/>
          <a:p>
            <a:r>
              <a:rPr lang="en-US" altLang="en-US" sz="4000"/>
              <a:t>Representing a Line with Mathematical Equation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92202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Slope Intercept Form</a:t>
            </a:r>
            <a:endParaRPr lang="en-US" altLang="en-US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FF0000"/>
                </a:solidFill>
              </a:rPr>
              <a:t>y </a:t>
            </a:r>
            <a:r>
              <a:rPr lang="en-US" altLang="en-US">
                <a:solidFill>
                  <a:srgbClr val="FF0000"/>
                </a:solidFill>
              </a:rPr>
              <a:t>= </a:t>
            </a:r>
            <a:r>
              <a:rPr lang="en-US" altLang="en-US">
                <a:solidFill>
                  <a:srgbClr val="008000"/>
                </a:solidFill>
              </a:rPr>
              <a:t>m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 + </a:t>
            </a:r>
            <a:r>
              <a:rPr lang="en-US" altLang="en-US">
                <a:solidFill>
                  <a:srgbClr val="003399"/>
                </a:solidFill>
              </a:rPr>
              <a:t>b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8000"/>
                </a:solidFill>
              </a:rPr>
              <a:t>where,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	y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/>
              <a:t>and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FF0000"/>
                </a:solidFill>
              </a:rPr>
              <a:t>x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/>
              <a:t>should be substituted by names of the dependent variable and the independent variable, respectively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8000"/>
                </a:solidFill>
              </a:rPr>
              <a:t>	m</a:t>
            </a:r>
            <a:r>
              <a:rPr lang="en-US" altLang="en-US" sz="2400"/>
              <a:t> is Slope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3399"/>
                </a:solidFill>
              </a:rPr>
              <a:t>	b</a:t>
            </a:r>
            <a:r>
              <a:rPr lang="en-US" altLang="en-US" sz="2400"/>
              <a:t> is y-intercept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Example: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800"/>
              <a:t>position = (3.5 m/s) x time + 1.0 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pressure = (2.8 mmHg/</a:t>
            </a:r>
            <a:r>
              <a:rPr lang="en-US" altLang="en-US" sz="2800">
                <a:cs typeface="Arial" panose="020B0604020202020204" pitchFamily="34" charset="0"/>
              </a:rPr>
              <a:t>°</a:t>
            </a:r>
            <a:r>
              <a:rPr lang="en-US" altLang="en-US" sz="2800"/>
              <a:t>C) x temperature + 704 mmHg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/>
              <a:t>Variable vs. Constant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9154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A VARIABLE changes in value.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A CONSTANT does not change…. It is CONSTANT!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In the equation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	position = (3.5 m/s) x time + 1.0 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Position and time are variables.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The slope 3.5 m/s and y-intercept 1.0 m are constant.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Constants always have units after the numerical value.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Variables already have units included in their names.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en-US" altLang="en-US"/>
              <a:t>Variables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u="sng"/>
              <a:t>Independent variable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4000"/>
              <a:t>	- </a:t>
            </a:r>
            <a:r>
              <a:rPr lang="en-US" altLang="en-US"/>
              <a:t>the value that the experimenter chooses to vary (changes on purpose)</a:t>
            </a:r>
            <a:endParaRPr lang="en-US" altLang="en-US" sz="400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-  usually plotted on the horizontal axis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u="sng"/>
              <a:t>Dependent variable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- the value that changes in response to the variation in the independent variable (changes accordingly)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- usually plotted on the vertical axis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05800" cy="1066800"/>
          </a:xfrm>
        </p:spPr>
        <p:txBody>
          <a:bodyPr/>
          <a:lstStyle/>
          <a:p>
            <a:r>
              <a:rPr lang="en-US" altLang="en-US" sz="4000"/>
              <a:t>Key Steps to Constructing a Graph </a:t>
            </a:r>
            <a:br>
              <a:rPr lang="en-US" altLang="en-US" sz="4000"/>
            </a:br>
            <a:r>
              <a:rPr lang="en-US" altLang="en-US" sz="4000"/>
              <a:t>from Experimental Data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9144000" cy="5105400"/>
          </a:xfrm>
          <a:noFill/>
          <a:ln/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1.  Give the graph a </a:t>
            </a:r>
            <a:r>
              <a:rPr lang="en-US" altLang="en-US" u="sng"/>
              <a:t>TITLE</a:t>
            </a:r>
            <a:r>
              <a:rPr lang="en-US" altLang="en-US"/>
              <a:t> 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tell what it is about (Position vs. Time, Pressure vs. Volume, etc.) 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2.  </a:t>
            </a:r>
            <a:r>
              <a:rPr lang="en-US" altLang="en-US" u="sng"/>
              <a:t>Draw two axes</a:t>
            </a:r>
            <a:r>
              <a:rPr lang="en-US" altLang="en-US"/>
              <a:t> for the variables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make the graph large enough to occupy the full piece of paper, but indent the axes from edges of paper for labeling.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3.  </a:t>
            </a:r>
            <a:r>
              <a:rPr lang="en-US" altLang="en-US" u="sng"/>
              <a:t>Label</a:t>
            </a:r>
            <a:r>
              <a:rPr lang="en-US" altLang="en-US"/>
              <a:t> the axis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800"/>
              <a:t>with names of the variable (temperature, mass, volume, etc.) AND the proper units (</a:t>
            </a:r>
            <a:r>
              <a:rPr lang="en-US" altLang="en-US" sz="2800" baseline="30000"/>
              <a:t>o</a:t>
            </a:r>
            <a:r>
              <a:rPr lang="en-US" altLang="en-US" sz="2800"/>
              <a:t>C, gram, mL, etc.)</a:t>
            </a: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/>
              <a:t>Constructing a Graph, cont’d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457200" y="1447800"/>
            <a:ext cx="8915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/>
              <a:t>4.  </a:t>
            </a:r>
            <a:r>
              <a:rPr lang="en-US" altLang="en-US" sz="3600" u="sng"/>
              <a:t>Choose a range</a:t>
            </a:r>
            <a:r>
              <a:rPr lang="en-US" altLang="en-US" sz="3600"/>
              <a:t> for each variable that includes </a:t>
            </a:r>
            <a:r>
              <a:rPr lang="en-US" altLang="en-US" sz="3600" u="sng"/>
              <a:t>all</a:t>
            </a:r>
            <a:r>
              <a:rPr lang="en-US" altLang="en-US" sz="3600"/>
              <a:t> the data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/>
              <a:t>	sometimes it is helpful to start both axes from zero.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/>
              <a:t>5.  </a:t>
            </a:r>
            <a:r>
              <a:rPr lang="en-US" altLang="en-US" sz="3600" u="sng"/>
              <a:t>Divide the range</a:t>
            </a:r>
            <a:r>
              <a:rPr lang="en-US" altLang="en-US" sz="3600"/>
              <a:t> of each axis into even divisions with markings.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/>
              <a:t>6.  </a:t>
            </a:r>
            <a:r>
              <a:rPr lang="en-US" altLang="en-US" sz="3600" u="sng"/>
              <a:t>Mark the spot</a:t>
            </a:r>
            <a:r>
              <a:rPr lang="en-US" altLang="en-US" sz="3600"/>
              <a:t> for each data point on the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610600" cy="51054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/>
              <a:t>If the data points show a linear trend, a best-fit line can be drawn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838200"/>
          </a:xfrm>
          <a:noFill/>
          <a:ln/>
        </p:spPr>
        <p:txBody>
          <a:bodyPr/>
          <a:lstStyle/>
          <a:p>
            <a:r>
              <a:rPr lang="en-US" altLang="en-US"/>
              <a:t>Best-fit Line for Linear Trend</a:t>
            </a:r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228600" y="2743200"/>
            <a:ext cx="4267200" cy="3311525"/>
            <a:chOff x="1536" y="1632"/>
            <a:chExt cx="3216" cy="2566"/>
          </a:xfrm>
        </p:grpSpPr>
        <p:pic>
          <p:nvPicPr>
            <p:cNvPr id="6151" name="Picture 7" descr="image" title="imag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680"/>
              <a:ext cx="3072" cy="25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52" name="Line 8"/>
            <p:cNvSpPr>
              <a:spLocks noChangeShapeType="1"/>
            </p:cNvSpPr>
            <p:nvPr/>
          </p:nvSpPr>
          <p:spPr bwMode="auto">
            <a:xfrm flipV="1">
              <a:off x="2064" y="1632"/>
              <a:ext cx="2688" cy="196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155" name="Picture 11" descr="image" title="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67000"/>
            <a:ext cx="4648200" cy="335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altLang="en-US"/>
              <a:t>Drawing Best-Fit Line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915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Best-fit line IS a single, straight line.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Best-fit line should pass through as many points as possible but with other points evenly distributed along both sides of the line.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Best-fit line does NOT mean connect the dots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Best-fit line does NOT have to pass through the origin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990600"/>
          </a:xfrm>
        </p:spPr>
        <p:txBody>
          <a:bodyPr/>
          <a:lstStyle/>
          <a:p>
            <a:r>
              <a:rPr lang="en-US" altLang="en-US"/>
              <a:t>Slope of a Line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048000"/>
            <a:ext cx="8915400" cy="3505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run = value change in the independent variable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rise = corresponding change in the dependent variable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u="sng"/>
              <a:t>What does slope tell us?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Slope is the rate of change.  In other words, rate shows how fast the dependent variable changes in response to the change in the independent variable.</a:t>
            </a: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3276600" y="1514475"/>
          <a:ext cx="28956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6" name="Equation" r:id="rId3" imgW="1130040" imgH="393480" progId="Equation.3">
                  <p:embed/>
                </p:oleObj>
              </mc:Choice>
              <mc:Fallback>
                <p:oleObj name="Equation" r:id="rId3" imgW="11300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514475"/>
                        <a:ext cx="289560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altLang="en-US" sz="4000"/>
              <a:t>Determine Slope of the Best-fit Line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91440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/>
              <a:t>To obtain </a:t>
            </a:r>
            <a:r>
              <a:rPr lang="en-US" altLang="en-US" sz="3000">
                <a:cs typeface="Arial" panose="020B0604020202020204" pitchFamily="34" charset="0"/>
              </a:rPr>
              <a:t>∆y and ∆x, coordinates of two points on the line are needed.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3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 u="sng">
                <a:cs typeface="Arial" panose="020B0604020202020204" pitchFamily="34" charset="0"/>
              </a:rPr>
              <a:t>Guidelines for choosing</a:t>
            </a:r>
            <a:r>
              <a:rPr lang="en-US" altLang="en-US" sz="3000">
                <a:cs typeface="Arial" panose="020B0604020202020204" pitchFamily="34" charset="0"/>
              </a:rPr>
              <a:t> two points to calculate slope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>
                <a:cs typeface="Arial" panose="020B0604020202020204" pitchFamily="34" charset="0"/>
              </a:rPr>
              <a:t>	- both points have to be on the line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>
                <a:cs typeface="Arial" panose="020B0604020202020204" pitchFamily="34" charset="0"/>
              </a:rPr>
              <a:t>	- neither points can be data points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>
                <a:cs typeface="Arial" panose="020B0604020202020204" pitchFamily="34" charset="0"/>
              </a:rPr>
              <a:t>	- the two points should be far from each other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>
                <a:cs typeface="Arial" panose="020B0604020202020204" pitchFamily="34" charset="0"/>
              </a:rPr>
              <a:t>	- both points have to be within data range (between the lowest and the highest data points)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3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>
                <a:cs typeface="Arial" panose="020B0604020202020204" pitchFamily="34" charset="0"/>
              </a:rPr>
              <a:t>This is to minimize additional uncertainty introduced through calculation.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altLang="en-US"/>
              <a:t>Y-intercept of the Best-fit Line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6106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/>
              <a:t>Y-intercept of a line is the value of the dependent variable when the line intercepts with the vertical axis.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300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/>
              <a:t>In other words, y-intercept is the value of y when x = 0.  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300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000"/>
              <a:t>Determine y-intercept of the best-fit line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en-US" altLang="en-US" sz="3000"/>
              <a:t> Extend the best-fit line to cross the vertical axis where x=0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en-US" altLang="en-US" sz="3000"/>
              <a:t> Estimate the value of y at the crossing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1955</TotalTime>
  <Words>295</Words>
  <Application>Microsoft Office PowerPoint</Application>
  <PresentationFormat>On-screen Show (4:3)</PresentationFormat>
  <Paragraphs>79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Times New Roman</vt:lpstr>
      <vt:lpstr>Wingdings</vt:lpstr>
      <vt:lpstr>Arial Black</vt:lpstr>
      <vt:lpstr>Pixel</vt:lpstr>
      <vt:lpstr>Microsoft Clip Gallery</vt:lpstr>
      <vt:lpstr>Microsoft Equation 3.0</vt:lpstr>
      <vt:lpstr>Graphing</vt:lpstr>
      <vt:lpstr>Variables</vt:lpstr>
      <vt:lpstr>Key Steps to Constructing a Graph  from Experimental Data</vt:lpstr>
      <vt:lpstr>Constructing a Graph, cont’d</vt:lpstr>
      <vt:lpstr>Best-fit Line for Linear Trend</vt:lpstr>
      <vt:lpstr>Drawing Best-Fit Line</vt:lpstr>
      <vt:lpstr>Slope of a Line</vt:lpstr>
      <vt:lpstr>Determine Slope of the Best-fit Line</vt:lpstr>
      <vt:lpstr>Y-intercept of the Best-fit Line</vt:lpstr>
      <vt:lpstr>Representing a Line with Mathematical Equation</vt:lpstr>
      <vt:lpstr>Variable vs. Constant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</dc:title>
  <dc:creator>teacher</dc:creator>
  <cp:lastModifiedBy>Swerdlow, Greg</cp:lastModifiedBy>
  <cp:revision>20</cp:revision>
  <dcterms:created xsi:type="dcterms:W3CDTF">2006-09-20T15:30:18Z</dcterms:created>
  <dcterms:modified xsi:type="dcterms:W3CDTF">2023-06-05T15:59:53Z</dcterms:modified>
</cp:coreProperties>
</file>